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3" r:id="rId4"/>
    <p:sldId id="260" r:id="rId5"/>
    <p:sldId id="261" r:id="rId6"/>
    <p:sldId id="264"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E3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2"/>
  </p:normalViewPr>
  <p:slideViewPr>
    <p:cSldViewPr snapToGrid="0">
      <p:cViewPr varScale="1">
        <p:scale>
          <a:sx n="90" d="100"/>
          <a:sy n="90" d="100"/>
        </p:scale>
        <p:origin x="232"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03A00-C0D5-F7BE-97BE-2844FB4D25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58E7DF-CD63-B6F8-E0A1-3CE0C1632C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4C0C75-5240-E0DF-471E-DD05A9CD3B5F}"/>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5" name="Footer Placeholder 4">
            <a:extLst>
              <a:ext uri="{FF2B5EF4-FFF2-40B4-BE49-F238E27FC236}">
                <a16:creationId xmlns:a16="http://schemas.microsoft.com/office/drawing/2014/main" id="{61E695D6-96FF-F2FC-702C-FC706ACA5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28386-AB47-1EE8-136D-2AB66E9D7DE8}"/>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358019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84B82-DE2D-EC02-3C53-3312A19753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DAEA14-BE2A-E015-99C9-D77073929D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6F6E87-1F0F-698B-BD61-49BB8459AA62}"/>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5" name="Footer Placeholder 4">
            <a:extLst>
              <a:ext uri="{FF2B5EF4-FFF2-40B4-BE49-F238E27FC236}">
                <a16:creationId xmlns:a16="http://schemas.microsoft.com/office/drawing/2014/main" id="{319C98A5-B4C8-796D-C481-B186A7A251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5CA80E-4E81-4729-ED72-EBB426DE7C55}"/>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64898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123752-4370-B889-4F0D-99A10CD48F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047FDD-56B6-3561-C010-FF90D2748A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5E3640-6FF0-C622-A0BD-EB516A7FFE76}"/>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5" name="Footer Placeholder 4">
            <a:extLst>
              <a:ext uri="{FF2B5EF4-FFF2-40B4-BE49-F238E27FC236}">
                <a16:creationId xmlns:a16="http://schemas.microsoft.com/office/drawing/2014/main" id="{08DF446D-F038-3AE3-95F2-DB21CE0365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893A5E-7CCA-A3CB-3CF9-DB5CA14ABF27}"/>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111743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42D32-214C-CAFE-99F9-A7D523AFD9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042534-39AC-01F0-89ED-C39D400615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4F0DC3-6859-AA5B-6587-BA2676B002B1}"/>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5" name="Footer Placeholder 4">
            <a:extLst>
              <a:ext uri="{FF2B5EF4-FFF2-40B4-BE49-F238E27FC236}">
                <a16:creationId xmlns:a16="http://schemas.microsoft.com/office/drawing/2014/main" id="{3AB8E0BC-812D-980B-E9B4-6EF62FD41B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7738C1-A395-C055-C394-4A6EA6C617DC}"/>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3680276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554C1-F2D2-C391-7AC2-39EC14FB31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633686-AEF0-8826-2BE1-18AE2F488F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C1FDCB-D1EA-20AA-3FC7-A7B13DB48737}"/>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5" name="Footer Placeholder 4">
            <a:extLst>
              <a:ext uri="{FF2B5EF4-FFF2-40B4-BE49-F238E27FC236}">
                <a16:creationId xmlns:a16="http://schemas.microsoft.com/office/drawing/2014/main" id="{98806EAF-8A7E-0C34-60EF-64C94C00A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4F827-572F-BA71-A409-062A006327E5}"/>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81411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DFC80-3195-AB89-C861-E499E63B9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314ADA-A5CC-B608-3A87-ECA2D38E8F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8BDB38-6178-B65D-FAE1-332D9E11D1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A45211-7B80-04BF-F36C-85A546D94525}"/>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6" name="Footer Placeholder 5">
            <a:extLst>
              <a:ext uri="{FF2B5EF4-FFF2-40B4-BE49-F238E27FC236}">
                <a16:creationId xmlns:a16="http://schemas.microsoft.com/office/drawing/2014/main" id="{3DCA3960-FCB2-39C1-5703-9AB5158AAD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B833E-5B1E-B2A3-D86C-6E7E115AE621}"/>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1473799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1ECCF-48A0-3231-9385-DA6584B018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0599E3-D2EB-955A-7EB5-954A92CA0D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C023F4-9C6B-0E47-CD72-E5E255E00D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75FEC3-73F6-FA53-32D5-D116C6701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ED7938-A2B5-C001-2928-B1AACA8508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426B05-849D-0B74-7EE9-3B39FBB06C3D}"/>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8" name="Footer Placeholder 7">
            <a:extLst>
              <a:ext uri="{FF2B5EF4-FFF2-40B4-BE49-F238E27FC236}">
                <a16:creationId xmlns:a16="http://schemas.microsoft.com/office/drawing/2014/main" id="{B028F4F1-0191-3F12-8DBA-96E0484AA9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122012-7DB8-220A-E628-A0EBC70C7FFA}"/>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2562184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68DCC-1404-AE45-7768-F02B66D3D7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B99FC8-0418-8C53-177F-F8D8F9CE053D}"/>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4" name="Footer Placeholder 3">
            <a:extLst>
              <a:ext uri="{FF2B5EF4-FFF2-40B4-BE49-F238E27FC236}">
                <a16:creationId xmlns:a16="http://schemas.microsoft.com/office/drawing/2014/main" id="{F7ED3DEF-4C66-F713-C021-BA5C64F524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EE1ADF-B4BF-4997-3028-00D7E1970033}"/>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408682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E0FC7B-69EC-68D8-3968-3128547A9A4A}"/>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3" name="Footer Placeholder 2">
            <a:extLst>
              <a:ext uri="{FF2B5EF4-FFF2-40B4-BE49-F238E27FC236}">
                <a16:creationId xmlns:a16="http://schemas.microsoft.com/office/drawing/2014/main" id="{C17B328D-EA32-8657-36CA-45A7AFF55C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B3671F-EF49-3B62-9A48-4B32DDD24E17}"/>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60228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ECEA5-3A20-32F7-2262-19A81BA6DD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F718B3-8EA6-C952-151E-B98169B917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B96074-9BAF-75E8-77AA-E55266121A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EE4C09-167C-B5E6-3508-8325D7091963}"/>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6" name="Footer Placeholder 5">
            <a:extLst>
              <a:ext uri="{FF2B5EF4-FFF2-40B4-BE49-F238E27FC236}">
                <a16:creationId xmlns:a16="http://schemas.microsoft.com/office/drawing/2014/main" id="{AE23B2AA-FB42-5EAA-97E6-D6EDB84CCD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49A9B-EA16-3F13-485A-28D0CDF9335A}"/>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185307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E8A8-5D9C-DFC8-C511-538C2D265D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EE996F-1A5B-30E4-588B-252D677646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4274FA-07F3-DE45-1760-A37665CC5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FB664-81CF-6427-58EE-AC650E20D05C}"/>
              </a:ext>
            </a:extLst>
          </p:cNvPr>
          <p:cNvSpPr>
            <a:spLocks noGrp="1"/>
          </p:cNvSpPr>
          <p:nvPr>
            <p:ph type="dt" sz="half" idx="10"/>
          </p:nvPr>
        </p:nvSpPr>
        <p:spPr/>
        <p:txBody>
          <a:bodyPr/>
          <a:lstStyle/>
          <a:p>
            <a:fld id="{8A0A8228-77ED-514C-86D1-2CB2A6E9DC6F}" type="datetimeFigureOut">
              <a:rPr lang="en-US" smtClean="0"/>
              <a:t>5/4/24</a:t>
            </a:fld>
            <a:endParaRPr lang="en-US"/>
          </a:p>
        </p:txBody>
      </p:sp>
      <p:sp>
        <p:nvSpPr>
          <p:cNvPr id="6" name="Footer Placeholder 5">
            <a:extLst>
              <a:ext uri="{FF2B5EF4-FFF2-40B4-BE49-F238E27FC236}">
                <a16:creationId xmlns:a16="http://schemas.microsoft.com/office/drawing/2014/main" id="{61B13B63-83F1-18CF-A03B-A5A5933AC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0DAB9-4310-7470-443E-B9017DC21123}"/>
              </a:ext>
            </a:extLst>
          </p:cNvPr>
          <p:cNvSpPr>
            <a:spLocks noGrp="1"/>
          </p:cNvSpPr>
          <p:nvPr>
            <p:ph type="sldNum" sz="quarter" idx="12"/>
          </p:nvPr>
        </p:nvSpPr>
        <p:spPr/>
        <p:txBody>
          <a:bodyPr/>
          <a:lstStyle/>
          <a:p>
            <a:fld id="{E5EE7C6A-D59B-2747-A226-44499753A51D}" type="slidenum">
              <a:rPr lang="en-US" smtClean="0"/>
              <a:t>‹#›</a:t>
            </a:fld>
            <a:endParaRPr lang="en-US"/>
          </a:p>
        </p:txBody>
      </p:sp>
    </p:spTree>
    <p:extLst>
      <p:ext uri="{BB962C8B-B14F-4D97-AF65-F5344CB8AC3E}">
        <p14:creationId xmlns:p14="http://schemas.microsoft.com/office/powerpoint/2010/main" val="227293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D68592-B3E9-C399-991F-DB8CE8CE3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2080EB-AE00-2BAC-82B9-C28806C147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6F327-BDF5-CA7D-A75E-E033F20879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A8228-77ED-514C-86D1-2CB2A6E9DC6F}" type="datetimeFigureOut">
              <a:rPr lang="en-US" smtClean="0"/>
              <a:t>5/4/24</a:t>
            </a:fld>
            <a:endParaRPr lang="en-US"/>
          </a:p>
        </p:txBody>
      </p:sp>
      <p:sp>
        <p:nvSpPr>
          <p:cNvPr id="5" name="Footer Placeholder 4">
            <a:extLst>
              <a:ext uri="{FF2B5EF4-FFF2-40B4-BE49-F238E27FC236}">
                <a16:creationId xmlns:a16="http://schemas.microsoft.com/office/drawing/2014/main" id="{60618DC6-8CDF-44A8-F038-22F50B5737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C6145A-216C-C4BA-4E3C-E57B1B855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E7C6A-D59B-2747-A226-44499753A51D}" type="slidenum">
              <a:rPr lang="en-US" smtClean="0"/>
              <a:t>‹#›</a:t>
            </a:fld>
            <a:endParaRPr lang="en-US"/>
          </a:p>
        </p:txBody>
      </p:sp>
    </p:spTree>
    <p:extLst>
      <p:ext uri="{BB962C8B-B14F-4D97-AF65-F5344CB8AC3E}">
        <p14:creationId xmlns:p14="http://schemas.microsoft.com/office/powerpoint/2010/main" val="1893254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B55AD07-25F2-D652-2425-0536A22FDE98}"/>
              </a:ext>
            </a:extLst>
          </p:cNvPr>
          <p:cNvSpPr txBox="1"/>
          <p:nvPr/>
        </p:nvSpPr>
        <p:spPr>
          <a:xfrm>
            <a:off x="7829550" y="1960901"/>
            <a:ext cx="3671888" cy="1549062"/>
          </a:xfrm>
          <a:prstGeom prst="rect">
            <a:avLst/>
          </a:prstGeom>
          <a:solidFill>
            <a:srgbClr val="D5E3DC"/>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0012EBF9-0287-BB93-C196-8EAD2B5B7F10}"/>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E781167-4FB2-1F72-DECD-BB138BE43F43}"/>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2581" y="-2751419"/>
            <a:ext cx="7026838" cy="12192000"/>
          </a:xfrm>
          <a:prstGeom prst="rect">
            <a:avLst/>
          </a:prstGeom>
        </p:spPr>
      </p:pic>
      <p:sp>
        <p:nvSpPr>
          <p:cNvPr id="6" name="TextBox 5">
            <a:extLst>
              <a:ext uri="{FF2B5EF4-FFF2-40B4-BE49-F238E27FC236}">
                <a16:creationId xmlns:a16="http://schemas.microsoft.com/office/drawing/2014/main" id="{0E6A0423-1A6D-47BB-187E-05C41E305367}"/>
              </a:ext>
            </a:extLst>
          </p:cNvPr>
          <p:cNvSpPr txBox="1"/>
          <p:nvPr/>
        </p:nvSpPr>
        <p:spPr>
          <a:xfrm>
            <a:off x="979059" y="2655797"/>
            <a:ext cx="8598695" cy="1200329"/>
          </a:xfrm>
          <a:prstGeom prst="rect">
            <a:avLst/>
          </a:prstGeom>
          <a:noFill/>
          <a:effectLst>
            <a:glow rad="101600">
              <a:schemeClr val="accent4">
                <a:satMod val="175000"/>
                <a:alpha val="40000"/>
              </a:schemeClr>
            </a:glow>
          </a:effectLst>
        </p:spPr>
        <p:txBody>
          <a:bodyPr wrap="square" rtlCol="0">
            <a:spAutoFit/>
          </a:bodyPr>
          <a:lstStyle/>
          <a:p>
            <a:r>
              <a:rPr lang="en-US" sz="7200" dirty="0">
                <a:effectLst>
                  <a:glow rad="63500">
                    <a:schemeClr val="accent1">
                      <a:satMod val="175000"/>
                      <a:alpha val="40000"/>
                    </a:schemeClr>
                  </a:glow>
                </a:effectLst>
                <a:latin typeface="Baghdad" pitchFamily="2" charset="-78"/>
                <a:ea typeface="Geneva" panose="020B0503030404040204" pitchFamily="34" charset="0"/>
                <a:cs typeface="Baghdad" pitchFamily="2" charset="-78"/>
              </a:rPr>
              <a:t>Breakthrough</a:t>
            </a:r>
            <a:r>
              <a:rPr lang="en-US" sz="7200" dirty="0">
                <a:latin typeface="Baghdad" pitchFamily="2" charset="-78"/>
                <a:ea typeface="Geneva" panose="020B0503030404040204" pitchFamily="34" charset="0"/>
                <a:cs typeface="Baghdad" pitchFamily="2" charset="-78"/>
              </a:rPr>
              <a:t> </a:t>
            </a:r>
            <a:r>
              <a:rPr lang="en-US" sz="7200" dirty="0">
                <a:effectLst>
                  <a:glow rad="63500">
                    <a:schemeClr val="accent1">
                      <a:satMod val="175000"/>
                      <a:alpha val="40000"/>
                    </a:schemeClr>
                  </a:glow>
                </a:effectLst>
                <a:latin typeface="Baghdad" pitchFamily="2" charset="-78"/>
                <a:ea typeface="Geneva" panose="020B0503030404040204" pitchFamily="34" charset="0"/>
                <a:cs typeface="Baghdad" pitchFamily="2" charset="-78"/>
              </a:rPr>
              <a:t>FAITH</a:t>
            </a:r>
            <a:endParaRPr lang="en-US" sz="11500" dirty="0">
              <a:effectLst>
                <a:glow rad="63500">
                  <a:schemeClr val="accent1">
                    <a:satMod val="175000"/>
                    <a:alpha val="40000"/>
                  </a:schemeClr>
                </a:glow>
              </a:effectLst>
              <a:latin typeface="Baghdad" pitchFamily="2" charset="-78"/>
              <a:ea typeface="Geneva" panose="020B0503030404040204" pitchFamily="34" charset="0"/>
              <a:cs typeface="Baghdad" pitchFamily="2" charset="-78"/>
            </a:endParaRPr>
          </a:p>
        </p:txBody>
      </p:sp>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sp>
        <p:nvSpPr>
          <p:cNvPr id="11" name="TextBox 10">
            <a:extLst>
              <a:ext uri="{FF2B5EF4-FFF2-40B4-BE49-F238E27FC236}">
                <a16:creationId xmlns:a16="http://schemas.microsoft.com/office/drawing/2014/main" id="{20191491-0970-3A60-710E-40C703541F50}"/>
              </a:ext>
            </a:extLst>
          </p:cNvPr>
          <p:cNvSpPr txBox="1"/>
          <p:nvPr/>
        </p:nvSpPr>
        <p:spPr>
          <a:xfrm>
            <a:off x="1014228" y="3635451"/>
            <a:ext cx="6987779" cy="830997"/>
          </a:xfrm>
          <a:prstGeom prst="rect">
            <a:avLst/>
          </a:prstGeom>
          <a:noFill/>
          <a:effectLst>
            <a:glow rad="63500">
              <a:schemeClr val="accent1">
                <a:satMod val="175000"/>
                <a:alpha val="40000"/>
              </a:schemeClr>
            </a:glow>
          </a:effectLst>
        </p:spPr>
        <p:txBody>
          <a:bodyPr wrap="square" rtlCol="0">
            <a:spAutoFit/>
          </a:bodyPr>
          <a:lstStyle/>
          <a:p>
            <a:r>
              <a:rPr lang="en-US" sz="4400" i="1" dirty="0">
                <a:solidFill>
                  <a:srgbClr val="002060"/>
                </a:solidFill>
              </a:rPr>
              <a:t>Living a life of possible</a:t>
            </a:r>
            <a:r>
              <a:rPr lang="en-US" sz="4800" dirty="0">
                <a:solidFill>
                  <a:srgbClr val="0070C0"/>
                </a:solidFill>
              </a:rPr>
              <a:t>.</a:t>
            </a:r>
          </a:p>
        </p:txBody>
      </p:sp>
    </p:spTree>
    <p:extLst>
      <p:ext uri="{BB962C8B-B14F-4D97-AF65-F5344CB8AC3E}">
        <p14:creationId xmlns:p14="http://schemas.microsoft.com/office/powerpoint/2010/main" val="779456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alphaModFix amt="35000"/>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2581" y="-2582581"/>
            <a:ext cx="7026838" cy="12192000"/>
          </a:xfrm>
          <a:prstGeom prst="rect">
            <a:avLst/>
          </a:prstGeom>
        </p:spPr>
      </p:pic>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sp>
        <p:nvSpPr>
          <p:cNvPr id="8" name="TextBox 7">
            <a:extLst>
              <a:ext uri="{FF2B5EF4-FFF2-40B4-BE49-F238E27FC236}">
                <a16:creationId xmlns:a16="http://schemas.microsoft.com/office/drawing/2014/main" id="{45ECFEE6-D753-4FEB-7B92-81310E9BEDE8}"/>
              </a:ext>
            </a:extLst>
          </p:cNvPr>
          <p:cNvSpPr txBox="1"/>
          <p:nvPr/>
        </p:nvSpPr>
        <p:spPr>
          <a:xfrm>
            <a:off x="328612" y="1005040"/>
            <a:ext cx="11530013" cy="5016758"/>
          </a:xfrm>
          <a:prstGeom prst="rect">
            <a:avLst/>
          </a:prstGeom>
          <a:noFill/>
        </p:spPr>
        <p:txBody>
          <a:bodyPr wrap="square">
            <a:spAutoFit/>
          </a:bodyPr>
          <a:lstStyle/>
          <a:p>
            <a:r>
              <a:rPr lang="en-GB" sz="3200" i="1" dirty="0">
                <a:effectLst/>
                <a:latin typeface="Calibri" panose="020F0502020204030204" pitchFamily="34" charset="0"/>
                <a:ea typeface="Times New Roman" panose="02020603050405020304" pitchFamily="18" charset="0"/>
                <a:cs typeface="Times New Roman" panose="02020603050405020304" pitchFamily="18" charset="0"/>
              </a:rPr>
              <a:t>So do not throw away this confident trust in the Lord. Remember the great reward it brings you! 36 Patient endurance is what you need now, so that you will continue to do God’s will. Then you will receive all that he has promised.</a:t>
            </a:r>
            <a:endParaRPr lang="en-GB"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3200"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3200" i="1" dirty="0">
                <a:effectLst/>
                <a:latin typeface="Calibri" panose="020F0502020204030204" pitchFamily="34" charset="0"/>
                <a:ea typeface="Times New Roman" panose="02020603050405020304" pitchFamily="18" charset="0"/>
                <a:cs typeface="Times New Roman" panose="02020603050405020304" pitchFamily="18" charset="0"/>
              </a:rPr>
              <a:t>37 “For in just a little while, the Coming One will come and not delay. 38 And my righteous ones will live by faith.[a]</a:t>
            </a:r>
            <a:endParaRPr lang="en-GB"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3200" i="1" dirty="0">
                <a:effectLst/>
                <a:latin typeface="Calibri" panose="020F0502020204030204" pitchFamily="34" charset="0"/>
                <a:ea typeface="Times New Roman" panose="02020603050405020304" pitchFamily="18" charset="0"/>
                <a:cs typeface="Times New Roman" panose="02020603050405020304" pitchFamily="18" charset="0"/>
              </a:rPr>
              <a:t>    But I will take no pleasure in anyone who turns away.  But, we do not belong to those who shrink back and are destroyed, but to those who have faith and are saved.</a:t>
            </a:r>
            <a:r>
              <a:rPr lang="en-GB" sz="3200" i="1" dirty="0">
                <a:solidFill>
                  <a:srgbClr val="1F4E79"/>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32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Hebrews 10:35-39</a:t>
            </a:r>
            <a:endParaRPr lang="en-GB"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816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alphaModFix amt="35000"/>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0200" y="-2582581"/>
            <a:ext cx="7026838" cy="12192000"/>
          </a:xfrm>
          <a:prstGeom prst="rect">
            <a:avLst/>
          </a:prstGeom>
        </p:spPr>
      </p:pic>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pic>
        <p:nvPicPr>
          <p:cNvPr id="1028" name="Picture 4" descr="Amazon.co.uk: Warren W. Wiersbe: books ...">
            <a:extLst>
              <a:ext uri="{FF2B5EF4-FFF2-40B4-BE49-F238E27FC236}">
                <a16:creationId xmlns:a16="http://schemas.microsoft.com/office/drawing/2014/main" id="{E54AF0D4-3ACC-4867-950B-B6604E88B5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452" y="627915"/>
            <a:ext cx="3397448" cy="564288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C5CF001-3202-2EBB-90E6-E4CF03641B49}"/>
              </a:ext>
            </a:extLst>
          </p:cNvPr>
          <p:cNvSpPr txBox="1"/>
          <p:nvPr/>
        </p:nvSpPr>
        <p:spPr>
          <a:xfrm>
            <a:off x="4148733" y="1464200"/>
            <a:ext cx="8040886" cy="3970318"/>
          </a:xfrm>
          <a:prstGeom prst="rect">
            <a:avLst/>
          </a:prstGeom>
          <a:noFill/>
        </p:spPr>
        <p:txBody>
          <a:bodyPr wrap="square">
            <a:spAutoFit/>
          </a:bodyPr>
          <a:lstStyle/>
          <a:p>
            <a:r>
              <a:rPr lang="en-GB" sz="3600" i="1" dirty="0">
                <a:effectLst/>
                <a:latin typeface="Calibri" panose="020F0502020204030204" pitchFamily="34" charset="0"/>
                <a:ea typeface="Times New Roman" panose="02020603050405020304" pitchFamily="18" charset="0"/>
                <a:cs typeface="Times New Roman" panose="02020603050405020304" pitchFamily="18" charset="0"/>
              </a:rPr>
              <a:t>Faith is personal confidence in the character of God and in the reliability of His promises as we obey His will. </a:t>
            </a:r>
            <a:r>
              <a:rPr lang="en-GB" sz="3600" dirty="0">
                <a:effectLst/>
                <a:latin typeface="Calibri" panose="020F0502020204030204" pitchFamily="34" charset="0"/>
                <a:ea typeface="Times New Roman" panose="02020603050405020304" pitchFamily="18" charset="0"/>
                <a:cs typeface="Times New Roman" panose="02020603050405020304" pitchFamily="18" charset="0"/>
              </a:rPr>
              <a:t> Faith in the Lord will enable us to step out in obedience to God regardless of how we feel, or what the circumstances in our lives look like.  </a:t>
            </a:r>
            <a:r>
              <a:rPr lang="en-GB" sz="2000" dirty="0">
                <a:latin typeface="Calibri" panose="020F0502020204030204" pitchFamily="34" charset="0"/>
                <a:ea typeface="Times New Roman" panose="02020603050405020304" pitchFamily="18" charset="0"/>
                <a:cs typeface="Times New Roman" panose="02020603050405020304" pitchFamily="18" charset="0"/>
              </a:rPr>
              <a:t>   </a:t>
            </a:r>
            <a:r>
              <a:rPr lang="en-GB" sz="3600" dirty="0">
                <a:effectLst/>
                <a:latin typeface="Calibri" panose="020F0502020204030204" pitchFamily="34" charset="0"/>
                <a:ea typeface="Times New Roman" panose="02020603050405020304" pitchFamily="18" charset="0"/>
                <a:cs typeface="Times New Roman" panose="02020603050405020304" pitchFamily="18" charset="0"/>
              </a:rPr>
              <a:t>Warren </a:t>
            </a:r>
            <a:r>
              <a:rPr lang="en-GB" sz="3600" dirty="0" err="1">
                <a:effectLst/>
                <a:latin typeface="Calibri" panose="020F0502020204030204" pitchFamily="34" charset="0"/>
                <a:ea typeface="Times New Roman" panose="02020603050405020304" pitchFamily="18" charset="0"/>
                <a:cs typeface="Times New Roman" panose="02020603050405020304" pitchFamily="18" charset="0"/>
              </a:rPr>
              <a:t>Wiersbe</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91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alphaModFix amt="35000"/>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2581" y="-2582581"/>
            <a:ext cx="7026838" cy="12192000"/>
          </a:xfrm>
          <a:prstGeom prst="rect">
            <a:avLst/>
          </a:prstGeom>
        </p:spPr>
      </p:pic>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sp>
        <p:nvSpPr>
          <p:cNvPr id="3" name="TextBox 2">
            <a:extLst>
              <a:ext uri="{FF2B5EF4-FFF2-40B4-BE49-F238E27FC236}">
                <a16:creationId xmlns:a16="http://schemas.microsoft.com/office/drawing/2014/main" id="{06906100-7790-B3E8-85A4-5B3CAED328D9}"/>
              </a:ext>
            </a:extLst>
          </p:cNvPr>
          <p:cNvSpPr txBox="1"/>
          <p:nvPr/>
        </p:nvSpPr>
        <p:spPr>
          <a:xfrm>
            <a:off x="850106" y="1394489"/>
            <a:ext cx="10487025" cy="2554545"/>
          </a:xfrm>
          <a:prstGeom prst="rect">
            <a:avLst/>
          </a:prstGeom>
          <a:noFill/>
        </p:spPr>
        <p:txBody>
          <a:bodyPr wrap="square">
            <a:spAutoFit/>
          </a:bodyPr>
          <a:lstStyle/>
          <a:p>
            <a:r>
              <a:rPr lang="en-GB" sz="4000" i="1" dirty="0">
                <a:solidFill>
                  <a:srgbClr val="203864"/>
                </a:solidFill>
                <a:effectLst/>
                <a:latin typeface="Calibri" panose="020F0502020204030204" pitchFamily="34" charset="0"/>
                <a:ea typeface="Times New Roman" panose="02020603050405020304" pitchFamily="18" charset="0"/>
                <a:cs typeface="Times New Roman" panose="02020603050405020304" pitchFamily="18" charset="0"/>
              </a:rPr>
              <a:t>I used to think that I should close my bible and pray for faith, but I came to see that it was in studying the Word that I was to get faith.  </a:t>
            </a:r>
            <a:r>
              <a:rPr lang="en-GB" sz="40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en-GB" sz="4000" dirty="0">
                <a:latin typeface="Calibri" panose="020F0502020204030204" pitchFamily="34" charset="0"/>
                <a:ea typeface="Times New Roman" panose="02020603050405020304" pitchFamily="18" charset="0"/>
                <a:cs typeface="Times New Roman" panose="02020603050405020304" pitchFamily="18" charset="0"/>
              </a:rPr>
              <a:t>							</a:t>
            </a:r>
            <a:r>
              <a:rPr lang="en-GB" sz="4000" dirty="0">
                <a:effectLst/>
                <a:latin typeface="Calibri" panose="020F0502020204030204" pitchFamily="34" charset="0"/>
                <a:ea typeface="Times New Roman" panose="02020603050405020304" pitchFamily="18" charset="0"/>
                <a:cs typeface="Times New Roman" panose="02020603050405020304" pitchFamily="18" charset="0"/>
              </a:rPr>
              <a:t>D L Moody.</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2433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alphaModFix amt="35000"/>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2581" y="-2582581"/>
            <a:ext cx="7026838" cy="12192000"/>
          </a:xfrm>
          <a:prstGeom prst="rect">
            <a:avLst/>
          </a:prstGeom>
        </p:spPr>
      </p:pic>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sp>
        <p:nvSpPr>
          <p:cNvPr id="3" name="TextBox 2">
            <a:extLst>
              <a:ext uri="{FF2B5EF4-FFF2-40B4-BE49-F238E27FC236}">
                <a16:creationId xmlns:a16="http://schemas.microsoft.com/office/drawing/2014/main" id="{2F4FA943-3D45-1F16-D36E-5405B0C51B02}"/>
              </a:ext>
            </a:extLst>
          </p:cNvPr>
          <p:cNvSpPr txBox="1"/>
          <p:nvPr/>
        </p:nvSpPr>
        <p:spPr>
          <a:xfrm>
            <a:off x="457199" y="1325701"/>
            <a:ext cx="11015663" cy="1754326"/>
          </a:xfrm>
          <a:prstGeom prst="rect">
            <a:avLst/>
          </a:prstGeom>
          <a:noFill/>
        </p:spPr>
        <p:txBody>
          <a:bodyPr wrap="square">
            <a:spAutoFit/>
          </a:bodyPr>
          <a:lstStyle/>
          <a:p>
            <a:r>
              <a:rPr lang="en-GB" sz="3600" i="1" dirty="0">
                <a:effectLst/>
                <a:latin typeface="Calibri" panose="020F0502020204030204" pitchFamily="34" charset="0"/>
                <a:ea typeface="Times New Roman" panose="02020603050405020304" pitchFamily="18" charset="0"/>
                <a:cs typeface="Times New Roman" panose="02020603050405020304" pitchFamily="18" charset="0"/>
              </a:rPr>
              <a:t>So, we are Christ’s ambassadors; God is making his appeal through us. We speak for Christ when we plead, “Come back to God!” </a:t>
            </a:r>
            <a:r>
              <a:rPr lang="en-GB" sz="3600" dirty="0">
                <a:effectLst/>
                <a:latin typeface="Calibri" panose="020F0502020204030204" pitchFamily="34" charset="0"/>
                <a:ea typeface="Times New Roman" panose="02020603050405020304" pitchFamily="18" charset="0"/>
                <a:cs typeface="Times New Roman" panose="02020603050405020304" pitchFamily="18" charset="0"/>
              </a:rPr>
              <a:t>  2 Corinthians 5:20</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DCED486-8DA4-2926-2466-FABB0CC9673F}"/>
              </a:ext>
            </a:extLst>
          </p:cNvPr>
          <p:cNvSpPr txBox="1"/>
          <p:nvPr/>
        </p:nvSpPr>
        <p:spPr>
          <a:xfrm>
            <a:off x="457198" y="3593308"/>
            <a:ext cx="11015663" cy="1200329"/>
          </a:xfrm>
          <a:prstGeom prst="rect">
            <a:avLst/>
          </a:prstGeom>
          <a:noFill/>
        </p:spPr>
        <p:txBody>
          <a:bodyPr wrap="square">
            <a:spAutoFit/>
          </a:bodyPr>
          <a:lstStyle/>
          <a:p>
            <a:r>
              <a:rPr lang="en-GB" sz="3600" dirty="0">
                <a:effectLst/>
                <a:latin typeface="Calibri" panose="020F0502020204030204" pitchFamily="34" charset="0"/>
                <a:ea typeface="Times New Roman" panose="02020603050405020304" pitchFamily="18" charset="0"/>
                <a:cs typeface="Times New Roman" panose="02020603050405020304" pitchFamily="18" charset="0"/>
              </a:rPr>
              <a:t>For we are citizens of heaven where the Lord Jesus Christ lives.   Philippians 3:20</a:t>
            </a:r>
            <a:endParaRPr lang="en-US" sz="3600" dirty="0"/>
          </a:p>
        </p:txBody>
      </p:sp>
    </p:spTree>
    <p:extLst>
      <p:ext uri="{BB962C8B-B14F-4D97-AF65-F5344CB8AC3E}">
        <p14:creationId xmlns:p14="http://schemas.microsoft.com/office/powerpoint/2010/main" val="3543302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B55AD07-25F2-D652-2425-0536A22FDE98}"/>
              </a:ext>
            </a:extLst>
          </p:cNvPr>
          <p:cNvSpPr txBox="1"/>
          <p:nvPr/>
        </p:nvSpPr>
        <p:spPr>
          <a:xfrm>
            <a:off x="7829550" y="1960901"/>
            <a:ext cx="3671888" cy="1549062"/>
          </a:xfrm>
          <a:prstGeom prst="rect">
            <a:avLst/>
          </a:prstGeom>
          <a:solidFill>
            <a:srgbClr val="D5E3DC"/>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0012EBF9-0287-BB93-C196-8EAD2B5B7F10}"/>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E781167-4FB2-1F72-DECD-BB138BE43F43}"/>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2581" y="-2751419"/>
            <a:ext cx="7026838" cy="12192000"/>
          </a:xfrm>
          <a:prstGeom prst="rect">
            <a:avLst/>
          </a:prstGeom>
        </p:spPr>
      </p:pic>
      <p:sp>
        <p:nvSpPr>
          <p:cNvPr id="6" name="TextBox 5">
            <a:extLst>
              <a:ext uri="{FF2B5EF4-FFF2-40B4-BE49-F238E27FC236}">
                <a16:creationId xmlns:a16="http://schemas.microsoft.com/office/drawing/2014/main" id="{0E6A0423-1A6D-47BB-187E-05C41E305367}"/>
              </a:ext>
            </a:extLst>
          </p:cNvPr>
          <p:cNvSpPr txBox="1"/>
          <p:nvPr/>
        </p:nvSpPr>
        <p:spPr>
          <a:xfrm>
            <a:off x="979059" y="2655797"/>
            <a:ext cx="8598695" cy="1200329"/>
          </a:xfrm>
          <a:prstGeom prst="rect">
            <a:avLst/>
          </a:prstGeom>
          <a:noFill/>
          <a:effectLst>
            <a:glow rad="101600">
              <a:schemeClr val="accent4">
                <a:satMod val="175000"/>
                <a:alpha val="40000"/>
              </a:schemeClr>
            </a:glow>
          </a:effectLst>
        </p:spPr>
        <p:txBody>
          <a:bodyPr wrap="square" rtlCol="0">
            <a:spAutoFit/>
          </a:bodyPr>
          <a:lstStyle/>
          <a:p>
            <a:r>
              <a:rPr lang="en-US" sz="7200" dirty="0">
                <a:effectLst>
                  <a:glow rad="63500">
                    <a:schemeClr val="accent1">
                      <a:satMod val="175000"/>
                      <a:alpha val="40000"/>
                    </a:schemeClr>
                  </a:glow>
                </a:effectLst>
                <a:latin typeface="Baghdad" pitchFamily="2" charset="-78"/>
                <a:ea typeface="Geneva" panose="020B0503030404040204" pitchFamily="34" charset="0"/>
                <a:cs typeface="Baghdad" pitchFamily="2" charset="-78"/>
              </a:rPr>
              <a:t>Breakthrough</a:t>
            </a:r>
            <a:r>
              <a:rPr lang="en-US" sz="7200" dirty="0">
                <a:latin typeface="Baghdad" pitchFamily="2" charset="-78"/>
                <a:ea typeface="Geneva" panose="020B0503030404040204" pitchFamily="34" charset="0"/>
                <a:cs typeface="Baghdad" pitchFamily="2" charset="-78"/>
              </a:rPr>
              <a:t> </a:t>
            </a:r>
            <a:r>
              <a:rPr lang="en-US" sz="7200" dirty="0">
                <a:effectLst>
                  <a:glow rad="63500">
                    <a:schemeClr val="accent1">
                      <a:satMod val="175000"/>
                      <a:alpha val="40000"/>
                    </a:schemeClr>
                  </a:glow>
                </a:effectLst>
                <a:latin typeface="Baghdad" pitchFamily="2" charset="-78"/>
                <a:ea typeface="Geneva" panose="020B0503030404040204" pitchFamily="34" charset="0"/>
                <a:cs typeface="Baghdad" pitchFamily="2" charset="-78"/>
              </a:rPr>
              <a:t>FAITH</a:t>
            </a:r>
            <a:endParaRPr lang="en-US" sz="11500" dirty="0">
              <a:effectLst>
                <a:glow rad="63500">
                  <a:schemeClr val="accent1">
                    <a:satMod val="175000"/>
                    <a:alpha val="40000"/>
                  </a:schemeClr>
                </a:glow>
              </a:effectLst>
              <a:latin typeface="Baghdad" pitchFamily="2" charset="-78"/>
              <a:ea typeface="Geneva" panose="020B0503030404040204" pitchFamily="34" charset="0"/>
              <a:cs typeface="Baghdad" pitchFamily="2" charset="-78"/>
            </a:endParaRPr>
          </a:p>
        </p:txBody>
      </p:sp>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sp>
        <p:nvSpPr>
          <p:cNvPr id="11" name="TextBox 10">
            <a:extLst>
              <a:ext uri="{FF2B5EF4-FFF2-40B4-BE49-F238E27FC236}">
                <a16:creationId xmlns:a16="http://schemas.microsoft.com/office/drawing/2014/main" id="{20191491-0970-3A60-710E-40C703541F50}"/>
              </a:ext>
            </a:extLst>
          </p:cNvPr>
          <p:cNvSpPr txBox="1"/>
          <p:nvPr/>
        </p:nvSpPr>
        <p:spPr>
          <a:xfrm>
            <a:off x="1014228" y="3635451"/>
            <a:ext cx="6987779" cy="830997"/>
          </a:xfrm>
          <a:prstGeom prst="rect">
            <a:avLst/>
          </a:prstGeom>
          <a:noFill/>
          <a:effectLst>
            <a:glow rad="63500">
              <a:schemeClr val="accent1">
                <a:satMod val="175000"/>
                <a:alpha val="40000"/>
              </a:schemeClr>
            </a:glow>
          </a:effectLst>
        </p:spPr>
        <p:txBody>
          <a:bodyPr wrap="square" rtlCol="0">
            <a:spAutoFit/>
          </a:bodyPr>
          <a:lstStyle/>
          <a:p>
            <a:r>
              <a:rPr lang="en-US" sz="4400" i="1" dirty="0">
                <a:solidFill>
                  <a:srgbClr val="002060"/>
                </a:solidFill>
              </a:rPr>
              <a:t>Living a life of possible</a:t>
            </a:r>
            <a:r>
              <a:rPr lang="en-US" sz="4800" dirty="0">
                <a:solidFill>
                  <a:srgbClr val="0070C0"/>
                </a:solidFill>
              </a:rPr>
              <a:t>.</a:t>
            </a:r>
          </a:p>
        </p:txBody>
      </p:sp>
    </p:spTree>
    <p:extLst>
      <p:ext uri="{BB962C8B-B14F-4D97-AF65-F5344CB8AC3E}">
        <p14:creationId xmlns:p14="http://schemas.microsoft.com/office/powerpoint/2010/main" val="1618366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DE621A-61F4-5178-42EE-8F51A9A483A2}"/>
              </a:ext>
            </a:extLst>
          </p:cNvPr>
          <p:cNvPicPr>
            <a:picLocks noChangeAspect="1"/>
          </p:cNvPicPr>
          <p:nvPr/>
        </p:nvPicPr>
        <p:blipFill>
          <a:blip r:embed="rId2">
            <a:alphaModFix amt="35000"/>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rot="5400000">
            <a:off x="2582581" y="-2582581"/>
            <a:ext cx="7026838" cy="12192000"/>
          </a:xfrm>
          <a:prstGeom prst="rect">
            <a:avLst/>
          </a:prstGeom>
        </p:spPr>
      </p:pic>
      <p:sp>
        <p:nvSpPr>
          <p:cNvPr id="9" name="TextBox 8">
            <a:extLst>
              <a:ext uri="{FF2B5EF4-FFF2-40B4-BE49-F238E27FC236}">
                <a16:creationId xmlns:a16="http://schemas.microsoft.com/office/drawing/2014/main" id="{A5EA5B49-54F8-9F34-EC79-8881B1416E61}"/>
              </a:ext>
            </a:extLst>
          </p:cNvPr>
          <p:cNvSpPr txBox="1"/>
          <p:nvPr/>
        </p:nvSpPr>
        <p:spPr>
          <a:xfrm>
            <a:off x="2989660" y="3080027"/>
            <a:ext cx="6207918" cy="369332"/>
          </a:xfrm>
          <a:prstGeom prst="rect">
            <a:avLst/>
          </a:prstGeom>
          <a:noFill/>
        </p:spPr>
        <p:txBody>
          <a:bodyPr wrap="square">
            <a:spAutoFit/>
          </a:bodyPr>
          <a:lstStyle/>
          <a:p>
            <a:endParaRPr lang="en-US" dirty="0"/>
          </a:p>
        </p:txBody>
      </p:sp>
      <p:sp>
        <p:nvSpPr>
          <p:cNvPr id="2" name="TextBox 1">
            <a:extLst>
              <a:ext uri="{FF2B5EF4-FFF2-40B4-BE49-F238E27FC236}">
                <a16:creationId xmlns:a16="http://schemas.microsoft.com/office/drawing/2014/main" id="{40D39389-41EE-6FD7-BA17-D1F6EBFCF248}"/>
              </a:ext>
            </a:extLst>
          </p:cNvPr>
          <p:cNvSpPr txBox="1"/>
          <p:nvPr/>
        </p:nvSpPr>
        <p:spPr>
          <a:xfrm>
            <a:off x="385763" y="1057275"/>
            <a:ext cx="10729913" cy="5262979"/>
          </a:xfrm>
          <a:prstGeom prst="rect">
            <a:avLst/>
          </a:prstGeom>
          <a:noFill/>
        </p:spPr>
        <p:txBody>
          <a:bodyPr wrap="square" rtlCol="0">
            <a:spAutoFit/>
          </a:bodyPr>
          <a:lstStyle/>
          <a:p>
            <a:r>
              <a:rPr lang="en-US" sz="2800" dirty="0"/>
              <a:t>Lord Jesus, thank you for dying for me, and forgiving me.  Thank you for paying the price for my sins and making it possible for me to stand righteous before you.   I am forgiven, I am clean, I am guilt free because of you Lord Jesus.</a:t>
            </a:r>
          </a:p>
          <a:p>
            <a:endParaRPr lang="en-US" sz="1000" dirty="0"/>
          </a:p>
          <a:p>
            <a:r>
              <a:rPr lang="en-US" sz="2800" dirty="0"/>
              <a:t>Thank you for filling me with Your Holy Spirit.  Fill me today Holy Spirit.  Fill me with your presence and power, enabling me to live out your purposes and plans for my life and give me faith to see Your Kingdom bring freedom, healing, and breakthrough in my life and through my life, so that all would know that Jesus Christ is alive.</a:t>
            </a:r>
          </a:p>
          <a:p>
            <a:endParaRPr lang="en-US" sz="1000" dirty="0"/>
          </a:p>
          <a:p>
            <a:r>
              <a:rPr lang="en-US" sz="2800" dirty="0"/>
              <a:t>Amen</a:t>
            </a:r>
          </a:p>
          <a:p>
            <a:endParaRPr lang="en-US" dirty="0"/>
          </a:p>
          <a:p>
            <a:endParaRPr lang="en-US" dirty="0"/>
          </a:p>
        </p:txBody>
      </p:sp>
    </p:spTree>
    <p:extLst>
      <p:ext uri="{BB962C8B-B14F-4D97-AF65-F5344CB8AC3E}">
        <p14:creationId xmlns:p14="http://schemas.microsoft.com/office/powerpoint/2010/main" val="2821102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406</Words>
  <Application>Microsoft Macintosh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Baghdad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Holmes</dc:creator>
  <cp:lastModifiedBy>Steven Holmes</cp:lastModifiedBy>
  <cp:revision>3</cp:revision>
  <dcterms:created xsi:type="dcterms:W3CDTF">2024-05-01T10:38:19Z</dcterms:created>
  <dcterms:modified xsi:type="dcterms:W3CDTF">2024-05-04T10:41:53Z</dcterms:modified>
</cp:coreProperties>
</file>